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9"/>
  </p:notesMasterIdLst>
  <p:handoutMasterIdLst>
    <p:handoutMasterId r:id="rId160"/>
  </p:handoutMasterIdLst>
  <p:sldIdLst>
    <p:sldId id="327" r:id="rId2"/>
    <p:sldId id="414" r:id="rId3"/>
    <p:sldId id="510" r:id="rId4"/>
    <p:sldId id="346" r:id="rId5"/>
    <p:sldId id="372" r:id="rId6"/>
    <p:sldId id="373" r:id="rId7"/>
    <p:sldId id="428" r:id="rId8"/>
    <p:sldId id="429" r:id="rId9"/>
    <p:sldId id="413" r:id="rId10"/>
    <p:sldId id="334" r:id="rId11"/>
    <p:sldId id="336" r:id="rId12"/>
    <p:sldId id="339" r:id="rId13"/>
    <p:sldId id="335" r:id="rId14"/>
    <p:sldId id="337" r:id="rId15"/>
    <p:sldId id="338" r:id="rId16"/>
    <p:sldId id="374" r:id="rId17"/>
    <p:sldId id="350" r:id="rId18"/>
    <p:sldId id="386" r:id="rId19"/>
    <p:sldId id="353" r:id="rId20"/>
    <p:sldId id="354" r:id="rId21"/>
    <p:sldId id="355" r:id="rId22"/>
    <p:sldId id="356" r:id="rId23"/>
    <p:sldId id="361" r:id="rId24"/>
    <p:sldId id="357" r:id="rId25"/>
    <p:sldId id="480" r:id="rId26"/>
    <p:sldId id="364" r:id="rId27"/>
    <p:sldId id="371" r:id="rId28"/>
    <p:sldId id="375" r:id="rId29"/>
    <p:sldId id="365" r:id="rId30"/>
    <p:sldId id="366" r:id="rId31"/>
    <p:sldId id="367" r:id="rId32"/>
    <p:sldId id="368" r:id="rId33"/>
    <p:sldId id="370" r:id="rId34"/>
    <p:sldId id="369" r:id="rId35"/>
    <p:sldId id="351" r:id="rId36"/>
    <p:sldId id="376" r:id="rId37"/>
    <p:sldId id="377" r:id="rId38"/>
    <p:sldId id="378" r:id="rId39"/>
    <p:sldId id="380" r:id="rId40"/>
    <p:sldId id="379" r:id="rId41"/>
    <p:sldId id="381" r:id="rId42"/>
    <p:sldId id="329" r:id="rId43"/>
    <p:sldId id="382" r:id="rId44"/>
    <p:sldId id="383" r:id="rId45"/>
    <p:sldId id="390" r:id="rId46"/>
    <p:sldId id="393" r:id="rId47"/>
    <p:sldId id="389" r:id="rId48"/>
    <p:sldId id="394" r:id="rId49"/>
    <p:sldId id="384" r:id="rId50"/>
    <p:sldId id="385" r:id="rId51"/>
    <p:sldId id="392" r:id="rId52"/>
    <p:sldId id="387" r:id="rId53"/>
    <p:sldId id="388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3" r:id="rId62"/>
    <p:sldId id="402" r:id="rId63"/>
    <p:sldId id="404" r:id="rId64"/>
    <p:sldId id="405" r:id="rId65"/>
    <p:sldId id="330" r:id="rId66"/>
    <p:sldId id="430" r:id="rId67"/>
    <p:sldId id="432" r:id="rId68"/>
    <p:sldId id="437" r:id="rId69"/>
    <p:sldId id="433" r:id="rId70"/>
    <p:sldId id="434" r:id="rId71"/>
    <p:sldId id="436" r:id="rId72"/>
    <p:sldId id="435" r:id="rId73"/>
    <p:sldId id="441" r:id="rId74"/>
    <p:sldId id="442" r:id="rId75"/>
    <p:sldId id="443" r:id="rId76"/>
    <p:sldId id="431" r:id="rId77"/>
    <p:sldId id="438" r:id="rId78"/>
    <p:sldId id="511" r:id="rId79"/>
    <p:sldId id="439" r:id="rId80"/>
    <p:sldId id="440" r:id="rId81"/>
    <p:sldId id="444" r:id="rId82"/>
    <p:sldId id="445" r:id="rId83"/>
    <p:sldId id="331" r:id="rId84"/>
    <p:sldId id="475" r:id="rId85"/>
    <p:sldId id="481" r:id="rId86"/>
    <p:sldId id="503" r:id="rId87"/>
    <p:sldId id="410" r:id="rId88"/>
    <p:sldId id="482" r:id="rId89"/>
    <p:sldId id="498" r:id="rId90"/>
    <p:sldId id="499" r:id="rId91"/>
    <p:sldId id="483" r:id="rId92"/>
    <p:sldId id="484" r:id="rId93"/>
    <p:sldId id="506" r:id="rId94"/>
    <p:sldId id="508" r:id="rId95"/>
    <p:sldId id="507" r:id="rId96"/>
    <p:sldId id="509" r:id="rId97"/>
    <p:sldId id="485" r:id="rId98"/>
    <p:sldId id="501" r:id="rId99"/>
    <p:sldId id="408" r:id="rId100"/>
    <p:sldId id="409" r:id="rId101"/>
    <p:sldId id="407" r:id="rId102"/>
    <p:sldId id="486" r:id="rId103"/>
    <p:sldId id="448" r:id="rId104"/>
    <p:sldId id="450" r:id="rId105"/>
    <p:sldId id="449" r:id="rId106"/>
    <p:sldId id="451" r:id="rId107"/>
    <p:sldId id="453" r:id="rId108"/>
    <p:sldId id="454" r:id="rId109"/>
    <p:sldId id="455" r:id="rId110"/>
    <p:sldId id="476" r:id="rId111"/>
    <p:sldId id="477" r:id="rId112"/>
    <p:sldId id="478" r:id="rId113"/>
    <p:sldId id="456" r:id="rId114"/>
    <p:sldId id="457" r:id="rId115"/>
    <p:sldId id="458" r:id="rId116"/>
    <p:sldId id="459" r:id="rId117"/>
    <p:sldId id="460" r:id="rId118"/>
    <p:sldId id="461" r:id="rId119"/>
    <p:sldId id="462" r:id="rId120"/>
    <p:sldId id="463" r:id="rId121"/>
    <p:sldId id="332" r:id="rId122"/>
    <p:sldId id="474" r:id="rId123"/>
    <p:sldId id="467" r:id="rId124"/>
    <p:sldId id="466" r:id="rId125"/>
    <p:sldId id="469" r:id="rId126"/>
    <p:sldId id="473" r:id="rId127"/>
    <p:sldId id="470" r:id="rId128"/>
    <p:sldId id="471" r:id="rId129"/>
    <p:sldId id="472" r:id="rId130"/>
    <p:sldId id="497" r:id="rId131"/>
    <p:sldId id="487" r:id="rId132"/>
    <p:sldId id="488" r:id="rId133"/>
    <p:sldId id="489" r:id="rId134"/>
    <p:sldId id="512" r:id="rId135"/>
    <p:sldId id="490" r:id="rId136"/>
    <p:sldId id="513" r:id="rId137"/>
    <p:sldId id="491" r:id="rId138"/>
    <p:sldId id="514" r:id="rId139"/>
    <p:sldId id="492" r:id="rId140"/>
    <p:sldId id="515" r:id="rId141"/>
    <p:sldId id="493" r:id="rId142"/>
    <p:sldId id="516" r:id="rId143"/>
    <p:sldId id="494" r:id="rId144"/>
    <p:sldId id="495" r:id="rId145"/>
    <p:sldId id="333" r:id="rId146"/>
    <p:sldId id="418" r:id="rId147"/>
    <p:sldId id="419" r:id="rId148"/>
    <p:sldId id="420" r:id="rId149"/>
    <p:sldId id="421" r:id="rId150"/>
    <p:sldId id="422" r:id="rId151"/>
    <p:sldId id="423" r:id="rId152"/>
    <p:sldId id="424" r:id="rId153"/>
    <p:sldId id="425" r:id="rId154"/>
    <p:sldId id="426" r:id="rId155"/>
    <p:sldId id="427" r:id="rId156"/>
    <p:sldId id="464" r:id="rId157"/>
    <p:sldId id="465" r:id="rId158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  <p14:sldId id="510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334"/>
            <p14:sldId id="336"/>
            <p14:sldId id="339"/>
            <p14:sldId id="335"/>
            <p14:sldId id="337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7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  <p14:sldId id="381"/>
          </p14:sldIdLst>
        </p14:section>
        <p14:section name="Mise à niveau ES2015" id="{4EE3B339-9DFD-4597-909E-05A1EB230707}">
          <p14:sldIdLst>
            <p14:sldId id="329"/>
            <p14:sldId id="382"/>
            <p14:sldId id="383"/>
            <p14:sldId id="390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511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503"/>
            <p14:sldId id="410"/>
            <p14:sldId id="482"/>
            <p14:sldId id="498"/>
            <p14:sldId id="499"/>
            <p14:sldId id="483"/>
            <p14:sldId id="484"/>
            <p14:sldId id="506"/>
            <p14:sldId id="508"/>
            <p14:sldId id="507"/>
            <p14:sldId id="509"/>
            <p14:sldId id="485"/>
            <p14:sldId id="501"/>
            <p14:sldId id="408"/>
            <p14:sldId id="409"/>
            <p14:sldId id="407"/>
            <p14:sldId id="486"/>
            <p14:sldId id="448"/>
            <p14:sldId id="450"/>
            <p14:sldId id="449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467"/>
            <p14:sldId id="466"/>
            <p14:sldId id="469"/>
            <p14:sldId id="473"/>
            <p14:sldId id="470"/>
            <p14:sldId id="471"/>
            <p14:sldId id="472"/>
            <p14:sldId id="497"/>
            <p14:sldId id="487"/>
            <p14:sldId id="488"/>
            <p14:sldId id="489"/>
            <p14:sldId id="512"/>
            <p14:sldId id="490"/>
            <p14:sldId id="513"/>
            <p14:sldId id="491"/>
            <p14:sldId id="514"/>
            <p14:sldId id="492"/>
            <p14:sldId id="515"/>
            <p14:sldId id="493"/>
            <p14:sldId id="516"/>
            <p14:sldId id="494"/>
            <p14:sldId id="495"/>
            <p14:sldId id="333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0C6"/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89606" autoAdjust="0"/>
  </p:normalViewPr>
  <p:slideViewPr>
    <p:cSldViewPr>
      <p:cViewPr varScale="1">
        <p:scale>
          <a:sx n="109" d="100"/>
          <a:sy n="109" d="100"/>
        </p:scale>
        <p:origin x="-13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26/02/2020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26/02/2020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https://twitter.com/ddprrt/status/1074955395528040448/photo/1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s://codesandbox.io/s/github/SDCOAdvocates/JS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DCOAdvocates/JS-Trainin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https://github.com/SDCOAdvocates/JS-Training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</a:p>
          <a:p>
            <a:endParaRPr lang="fr-FR" dirty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b="1" dirty="0" smtClean="0"/>
              <a:t>V8, </a:t>
            </a:r>
            <a:r>
              <a:rPr lang="fr-FR" b="1" dirty="0" err="1" smtClean="0"/>
              <a:t>IonMonkey</a:t>
            </a:r>
            <a:r>
              <a:rPr lang="fr-FR" b="1" dirty="0" smtClean="0"/>
              <a:t>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ne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 constructeur n’est pas invoqué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47" y="458112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8" y="1988840"/>
            <a:ext cx="413591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97148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484785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Avec </a:t>
            </a:r>
            <a:r>
              <a:rPr lang="fr-FR" dirty="0" err="1" smtClean="0"/>
              <a:t>Object.create</a:t>
            </a:r>
            <a:r>
              <a:rPr lang="fr-FR" dirty="0" smtClean="0"/>
              <a:t>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Avec class: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484784"/>
            <a:ext cx="5764213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délégation, en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Autre modèle consistant à créer des objets par addition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sz="2000" dirty="0"/>
              <a:t>Les objets JavaScript supportant </a:t>
            </a:r>
            <a:r>
              <a:rPr lang="fr-FR" sz="2000" dirty="0" smtClean="0"/>
              <a:t>l’addition dynamique de nouvelles propriétés, ce </a:t>
            </a:r>
            <a:r>
              <a:rPr lang="fr-FR" sz="2000" dirty="0"/>
              <a:t>pattern est extrêmement simple à mettre en </a:t>
            </a:r>
            <a:r>
              <a:rPr lang="fr-FR" sz="2000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2000" dirty="0" smtClean="0"/>
              <a:t>L’opération de composition est ordonnée de telle sorte qu’en cas de conflit de noms de propriété, l’un des objets opérandes s’impose: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35213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Editable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tester l’exemple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TC39 est le nom du comité technique décidant des évolutions de la spécification </a:t>
            </a:r>
            <a:r>
              <a:rPr lang="fr-FR" dirty="0" err="1" smtClean="0"/>
              <a:t>ECMAScript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est composé de délégués de </a:t>
            </a:r>
            <a:r>
              <a:rPr lang="fr-FR" b="1" dirty="0" smtClean="0"/>
              <a:t>grandes entreprises </a:t>
            </a:r>
            <a:r>
              <a:rPr lang="fr-FR" dirty="0" smtClean="0"/>
              <a:t>(dont tous les vendeurs navigateur) et d’</a:t>
            </a:r>
            <a:r>
              <a:rPr lang="fr-FR" b="1" dirty="0" smtClean="0"/>
              <a:t>experts invités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</a:t>
            </a:r>
            <a:r>
              <a:rPr lang="fr-FR" b="1" dirty="0" smtClean="0"/>
              <a:t>opère par consensus</a:t>
            </a:r>
            <a:r>
              <a:rPr lang="fr-FR" dirty="0" smtClean="0"/>
              <a:t>: la décision est prise si la majorité est d’accord et si personne ne pose de véto.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Les concernés ont l’</a:t>
            </a:r>
            <a:r>
              <a:rPr lang="fr-FR" b="1" dirty="0" smtClean="0"/>
              <a:t>obligation d’implémenter</a:t>
            </a:r>
            <a:r>
              <a:rPr lang="fr-FR" dirty="0" smtClean="0"/>
              <a:t> les changements votés.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par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</a:t>
            </a:r>
            <a:br>
              <a:rPr lang="fr-FR" dirty="0" smtClean="0"/>
            </a:br>
            <a:r>
              <a:rPr lang="fr-FR" dirty="0" smtClean="0"/>
              <a:t>Mais vous pouvez aussi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</a:t>
            </a:r>
            <a:r>
              <a:rPr lang="fr-FR" b="1" dirty="0" err="1" smtClean="0"/>
              <a:t>itérateur</a:t>
            </a:r>
            <a:r>
              <a:rPr lang="fr-FR" dirty="0" smtClean="0"/>
              <a:t>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qui retourne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l’itération.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r>
              <a:rPr lang="fr-FR" dirty="0" smtClean="0"/>
              <a:t> d’arguments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872"/>
            <a:ext cx="3705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92835"/>
            <a:ext cx="3533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452686"/>
            <a:ext cx="33432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81986"/>
            <a:ext cx="6048672" cy="115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paramétré, </a:t>
            </a:r>
            <a:r>
              <a:rPr lang="fr-FR" dirty="0" err="1" smtClean="0"/>
              <a:t>destructuring</a:t>
            </a:r>
            <a:r>
              <a:rPr lang="fr-FR" dirty="0" smtClean="0"/>
              <a:t> et valeurs par défaut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unique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1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Arguments et paramètres obligatoires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Arguments calculés </a:t>
            </a:r>
            <a:r>
              <a:rPr lang="fr-FR" dirty="0" err="1" smtClean="0"/>
              <a:t>surchargeables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8840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63650"/>
            <a:ext cx="4676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Récursion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Une méthode chaînable retourne son propre contexte </a:t>
            </a:r>
            <a:r>
              <a:rPr lang="fr-FR" dirty="0"/>
              <a:t>d’exécution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) ou un objet du même type.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/>
              <a:t>Les API chaînables apportent un confort à l’utilisation en réduisant des séquences d’instructions fonctionnelles à une seule expression. </a:t>
            </a:r>
            <a:br>
              <a:rPr lang="fr-FR" sz="2000" dirty="0" smtClean="0"/>
            </a:br>
            <a:r>
              <a:rPr lang="fr-FR" sz="2000" dirty="0" smtClean="0"/>
              <a:t>Elles ont fait le succès de </a:t>
            </a:r>
            <a:r>
              <a:rPr lang="fr-FR" sz="2000" dirty="0" err="1" smtClean="0"/>
              <a:t>libs</a:t>
            </a:r>
            <a:r>
              <a:rPr lang="fr-FR" sz="2000" dirty="0" smtClean="0"/>
              <a:t> JavaScript très connues telles que jQuery ou </a:t>
            </a:r>
            <a:r>
              <a:rPr lang="fr-FR" sz="2000" dirty="0" err="1" smtClean="0"/>
              <a:t>lodash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Créer une fonction en chaînant plusieurs autres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dans les situations où :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code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  <a:b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</a:b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privilégie les fonctions indépendantes par rapport aux méthodes, ce qui évite de surcharger les objets d’un trop grand nombre de propriétés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Comment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?</a:t>
            </a:r>
          </a:p>
          <a:p>
            <a:pPr marL="0" indent="0">
              <a:buNone/>
            </a:pPr>
            <a:r>
              <a:rPr lang="fr-FR" dirty="0" smtClean="0"/>
              <a:t>Partons de cet exemple de code: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3068960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568" y="3788752"/>
            <a:ext cx="86409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83568" y="3566376"/>
            <a:ext cx="576064" cy="2226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55776" y="6081688"/>
            <a:ext cx="640871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Réassigner les variables non locales est un effet de bord 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qui mène souvent à des erreurs du développeur et des bugs.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5896" y="3068960"/>
            <a:ext cx="50405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09266" y="4725144"/>
            <a:ext cx="1702494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0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3378" y="3356992"/>
            <a:ext cx="1054285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93377" y="4364816"/>
            <a:ext cx="6238863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27784" y="6081688"/>
            <a:ext cx="633670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1 fonction = 1 rôle ; Externaliser les effets de bord aide à décomposer un code et mieux analyser son fonctionnement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3398044"/>
            <a:ext cx="982277" cy="2469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79512" y="5301208"/>
            <a:ext cx="6264696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4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1840" y="2511140"/>
            <a:ext cx="4896544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084168" y="2727452"/>
            <a:ext cx="1152128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059832" y="2745984"/>
            <a:ext cx="2952328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555776" y="3159212"/>
            <a:ext cx="2736304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08232"/>
            <a:ext cx="9036496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3688" y="6081688"/>
            <a:ext cx="72008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En éliminant variables libres et effets de bord, le code est devenu plus facilement décomposable en une série de fonctions spécialisées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8038" y="2564904"/>
            <a:ext cx="1440160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48038" y="2762684"/>
            <a:ext cx="1512168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48038" y="2960464"/>
            <a:ext cx="864096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48038" y="3179288"/>
            <a:ext cx="1368152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92254" y="3591260"/>
            <a:ext cx="5040560" cy="2697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0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8144" y="2708920"/>
            <a:ext cx="86409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796136" y="2952564"/>
            <a:ext cx="936103" cy="1884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995936" y="3168588"/>
            <a:ext cx="216024" cy="1884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508104" y="3362712"/>
            <a:ext cx="93610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ES2017 - </a:t>
            </a:r>
            <a:r>
              <a:rPr lang="fr-FR" dirty="0"/>
              <a:t>juin </a:t>
            </a:r>
            <a:r>
              <a:rPr lang="fr-FR" dirty="0" smtClean="0"/>
              <a:t>2017: 5 </a:t>
            </a:r>
            <a:r>
              <a:rPr lang="fr-FR" dirty="0" err="1" smtClean="0"/>
              <a:t>features</a:t>
            </a:r>
            <a:r>
              <a:rPr lang="fr-FR" dirty="0" smtClean="0"/>
              <a:t> principales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2018: 3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ES2019 – juin 2019: 5 nouvelles méthodes </a:t>
            </a:r>
            <a:r>
              <a:rPr lang="fr-FR" dirty="0" err="1" smtClean="0"/>
              <a:t>Array</a:t>
            </a:r>
            <a:r>
              <a:rPr lang="fr-FR" dirty="0" smtClean="0"/>
              <a:t>/String</a:t>
            </a:r>
            <a:endParaRPr lang="fr-FR" dirty="0"/>
          </a:p>
          <a:p>
            <a:pPr>
              <a:spcBef>
                <a:spcPts val="1800"/>
              </a:spcBef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879757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55776" y="6165304"/>
            <a:ext cx="648072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Les « </a:t>
            </a:r>
            <a:r>
              <a:rPr lang="fr-FR" i="1" dirty="0" err="1" smtClean="0">
                <a:cs typeface="Consolas" panose="020B0609020204030204" pitchFamily="49" charset="0"/>
              </a:rPr>
              <a:t>magic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number</a:t>
            </a:r>
            <a:r>
              <a:rPr lang="fr-FR" i="1" dirty="0" smtClean="0">
                <a:cs typeface="Consolas" panose="020B0609020204030204" pitchFamily="49" charset="0"/>
              </a:rPr>
              <a:t> » et autres constantes mal documentées incitent à copier-coller du code et créent de la dette technique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7704" y="4005064"/>
            <a:ext cx="93610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051720" y="4225280"/>
            <a:ext cx="194421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83668" y="4437876"/>
            <a:ext cx="2520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627784" y="5301208"/>
            <a:ext cx="11521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3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536" y="4005064"/>
            <a:ext cx="4320480" cy="6480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11960" y="6165304"/>
            <a:ext cx="48245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La </a:t>
            </a:r>
            <a:r>
              <a:rPr lang="fr-FR" i="1" dirty="0" err="1" smtClean="0">
                <a:cs typeface="Consolas" panose="020B0609020204030204" pitchFamily="49" charset="0"/>
              </a:rPr>
              <a:t>curryfication</a:t>
            </a:r>
            <a:r>
              <a:rPr lang="fr-FR" i="1" dirty="0" smtClean="0">
                <a:cs typeface="Consolas" panose="020B0609020204030204" pitchFamily="49" charset="0"/>
              </a:rPr>
              <a:t> est très efficace pour faciliter la composition de fonctions génériques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5676" y="2738264"/>
            <a:ext cx="147616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08076" y="2951063"/>
            <a:ext cx="225986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403648" y="3167087"/>
            <a:ext cx="136815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943708" y="3383111"/>
            <a:ext cx="154817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11760" y="6093296"/>
            <a:ext cx="66247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Un </a:t>
            </a:r>
            <a:r>
              <a:rPr lang="fr-FR" i="1" dirty="0" err="1" smtClean="0">
                <a:cs typeface="Consolas" panose="020B0609020204030204" pitchFamily="49" charset="0"/>
              </a:rPr>
              <a:t>refactoring</a:t>
            </a:r>
            <a:r>
              <a:rPr lang="fr-FR" i="1" dirty="0" smtClean="0">
                <a:cs typeface="Consolas" panose="020B0609020204030204" pitchFamily="49" charset="0"/>
              </a:rPr>
              <a:t> fonctionnel est inutile si le code est mal organisé et si les fonctions réutilisables ne sont pas réutilisées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58594" y="2852936"/>
            <a:ext cx="377344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660232" y="3253739"/>
            <a:ext cx="1890261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Fonctions pures,</a:t>
            </a:r>
            <a:br>
              <a:rPr lang="fr-FR" dirty="0" smtClean="0"/>
            </a:br>
            <a:r>
              <a:rPr lang="fr-FR" dirty="0" smtClean="0"/>
              <a:t>atomiques</a:t>
            </a:r>
            <a:r>
              <a:rPr lang="fr-FR" dirty="0"/>
              <a:t>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génériques et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/>
              <a:t>composables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4932040" y="3140968"/>
            <a:ext cx="1728192" cy="712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passer les variables libres en arguments et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décomposer le corps des fonctions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  <p:pic>
        <p:nvPicPr>
          <p:cNvPr id="1026" name="Picture 2" descr="Résultat de recherche d'images pour &quot;clipart livre recettes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28800"/>
            <a:ext cx="1243092" cy="12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779912" y="6093296"/>
            <a:ext cx="525658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Avec le temps, vous pourrez vous composer une 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« </a:t>
            </a:r>
            <a:r>
              <a:rPr lang="fr-FR" i="1" dirty="0" err="1" smtClean="0">
                <a:cs typeface="Consolas" panose="020B0609020204030204" pitchFamily="49" charset="0"/>
              </a:rPr>
              <a:t>functional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toolbox</a:t>
            </a:r>
            <a:r>
              <a:rPr lang="fr-FR" i="1" dirty="0" smtClean="0">
                <a:cs typeface="Consolas" panose="020B0609020204030204" pitchFamily="49" charset="0"/>
              </a:rPr>
              <a:t> » réutilisable entre vos projets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146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147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148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149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150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153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>
                <a:solidFill>
                  <a:srgbClr val="C00000"/>
                </a:solidFill>
              </a:rPr>
              <a:t>+</a:t>
            </a:r>
            <a:r>
              <a:rPr lang="fr-FR" sz="2000" dirty="0">
                <a:solidFill>
                  <a:srgbClr val="C00000"/>
                </a:solidFill>
              </a:rPr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2000" b="1" dirty="0" smtClean="0">
                <a:solidFill>
                  <a:srgbClr val="C00000"/>
                </a:solidFill>
              </a:rPr>
              <a:t/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 err="1" smtClean="0"/>
              <a:t>Transpilation</a:t>
            </a:r>
            <a:r>
              <a:rPr lang="fr-FR" sz="2000" dirty="0" smtClean="0"/>
              <a:t> </a:t>
            </a:r>
            <a:r>
              <a:rPr lang="fr-FR" sz="2000" dirty="0"/>
              <a:t>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154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155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156</a:t>
            </a:fld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07504" y="1628800"/>
            <a:ext cx="3096344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smtClean="0"/>
              <a:t>ECMAScript, TC39 et les versions de JavaScript</a:t>
            </a:r>
            <a:r>
              <a:rPr lang="fr-FR" sz="1700" smtClean="0"/>
              <a:t/>
            </a:r>
            <a:br>
              <a:rPr lang="fr-FR" sz="1700" smtClean="0"/>
            </a:br>
            <a:endParaRPr lang="fr-FR" sz="1700" smtClean="0"/>
          </a:p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Une réintroduction </a:t>
            </a:r>
            <a:br>
              <a:rPr lang="fr-FR" sz="2000" b="1" smtClean="0">
                <a:solidFill>
                  <a:srgbClr val="FF0000"/>
                </a:solidFill>
              </a:rPr>
            </a:br>
            <a:r>
              <a:rPr lang="fr-FR" sz="2000" b="1" smtClean="0">
                <a:solidFill>
                  <a:srgbClr val="FF0000"/>
                </a:solidFill>
              </a:rPr>
              <a:t>à JavaScript</a:t>
            </a:r>
          </a:p>
          <a:p>
            <a:pPr lvl="1"/>
            <a:r>
              <a:rPr lang="fr-FR" sz="1600" smtClean="0"/>
              <a:t>Primitives et Objets</a:t>
            </a:r>
          </a:p>
          <a:p>
            <a:pPr lvl="1"/>
            <a:r>
              <a:rPr lang="fr-FR" sz="1600" smtClean="0"/>
              <a:t>Descripteurs de propriétés</a:t>
            </a:r>
          </a:p>
          <a:p>
            <a:pPr lvl="1"/>
            <a:r>
              <a:rPr lang="fr-FR" sz="1600" smtClean="0"/>
              <a:t>Scopes et Closures</a:t>
            </a:r>
          </a:p>
          <a:p>
            <a:pPr lvl="1"/>
            <a:r>
              <a:rPr lang="fr-FR" sz="1600" smtClean="0"/>
              <a:t>Fonctions et contextes</a:t>
            </a:r>
          </a:p>
          <a:p>
            <a:pPr lvl="1"/>
            <a:r>
              <a:rPr lang="fr-FR" sz="1600" smtClean="0"/>
              <a:t>Cast implicites</a:t>
            </a:r>
            <a:endParaRPr lang="fr-FR" sz="1600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/>
              <a:t>Prototypes et délégation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qui sont des paires clé-valeur: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clé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373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754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/>
              <a:t>Prototypes et délégation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types de propriétés,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(à ne pas confondre avec une déclaration littérale d’objet)</a:t>
            </a:r>
            <a:endParaRPr lang="fr-FR" i="1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ES2015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403648" y="6212054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2304256" cy="89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5" y="3861048"/>
            <a:ext cx="3897347" cy="9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6" y="5013176"/>
            <a:ext cx="4790306" cy="89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23119"/>
              </p:ext>
            </p:extLst>
          </p:nvPr>
        </p:nvGraphicFramePr>
        <p:xfrm>
          <a:off x="3635896" y="2564904"/>
          <a:ext cx="5040560" cy="1645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80120"/>
                <a:gridCol w="1656184"/>
                <a:gridCol w="2304256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Scope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/>
                        <a:t>Réassignable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fonction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non</a:t>
                      </a:r>
                      <a:endParaRPr lang="fr-F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crée ce qu’on appelle une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3875121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crée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39552" y="5733256"/>
            <a:ext cx="4320480" cy="8640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1600" dirty="0" smtClean="0"/>
              <a:t>Les </a:t>
            </a:r>
            <a:r>
              <a:rPr lang="fr-FR" sz="1600" dirty="0" err="1" smtClean="0"/>
              <a:t>closures</a:t>
            </a:r>
            <a:r>
              <a:rPr lang="fr-FR" sz="1600" dirty="0" smtClean="0"/>
              <a:t> involontaires sont la source la plus fréquente de problèmes de </a:t>
            </a:r>
            <a:r>
              <a:rPr lang="fr-FR" sz="1600" b="1" dirty="0" smtClean="0"/>
              <a:t>fuites mémoire </a:t>
            </a:r>
            <a:r>
              <a:rPr lang="fr-FR" sz="1600" dirty="0" smtClean="0"/>
              <a:t>dans les applications web.</a:t>
            </a:r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 durant la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784" y="2120662"/>
            <a:ext cx="8507288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Faites les exercices depuis votre navigateur à cette adresse</a:t>
            </a:r>
            <a:r>
              <a:rPr lang="fr-FR" sz="2000" dirty="0" smtClean="0"/>
              <a:t>: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>
                <a:solidFill>
                  <a:srgbClr val="FFFF00"/>
                </a:solidFill>
                <a:hlinkClick r:id="rId2"/>
              </a:rPr>
              <a:t>https://codesandbox.io/s/github/SDCOAdvocates/JS-Training</a:t>
            </a:r>
            <a:endParaRPr lang="fr-FR" sz="2000" dirty="0">
              <a:solidFill>
                <a:srgbClr val="FFFF0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6359"/>
            <a:ext cx="9163497" cy="74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84683" y="3920455"/>
            <a:ext cx="89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Forkez</a:t>
            </a:r>
            <a:r>
              <a:rPr lang="fr-FR" sz="2000" dirty="0" smtClean="0"/>
              <a:t> pour créer votre version personnelle du repo de travail. </a:t>
            </a:r>
            <a:br>
              <a:rPr lang="fr-FR" sz="2000" dirty="0" smtClean="0"/>
            </a:br>
            <a:r>
              <a:rPr lang="fr-FR" sz="2000" dirty="0" smtClean="0"/>
              <a:t>Vous pouvez la publier sur votre compte personnel </a:t>
            </a:r>
            <a:r>
              <a:rPr lang="fr-FR" sz="2000" dirty="0" err="1" smtClean="0"/>
              <a:t>Github</a:t>
            </a:r>
            <a:r>
              <a:rPr lang="fr-FR" sz="2000" dirty="0" smtClean="0"/>
              <a:t> si vous en avez un.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323528" y="141277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Slides</a:t>
            </a:r>
            <a:r>
              <a:rPr lang="fr-FR" sz="2000" dirty="0" smtClean="0"/>
              <a:t> et exercices disponibles sur ce repo </a:t>
            </a:r>
            <a:r>
              <a:rPr lang="fr-FR" sz="2000" dirty="0" err="1" smtClean="0"/>
              <a:t>Github</a:t>
            </a:r>
            <a:r>
              <a:rPr lang="fr-FR" sz="2000" dirty="0" smtClean="0"/>
              <a:t>:</a:t>
            </a:r>
            <a:endParaRPr lang="fr-FR" sz="2000" dirty="0" smtClean="0">
              <a:hlinkClick r:id="rId4"/>
            </a:endParaRPr>
          </a:p>
          <a:p>
            <a:r>
              <a:rPr lang="fr-FR" sz="2000" dirty="0" smtClean="0">
                <a:hlinkClick r:id="rId4"/>
              </a:rPr>
              <a:t>https</a:t>
            </a:r>
            <a:r>
              <a:rPr lang="fr-FR" sz="2000" dirty="0">
                <a:hlinkClick r:id="rId4"/>
              </a:rPr>
              <a:t>://github.com/SDCOAdvocates/JS-Training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2621"/>
            <a:ext cx="2704600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0"/>
          <a:stretch/>
        </p:blipFill>
        <p:spPr bwMode="auto">
          <a:xfrm>
            <a:off x="2802697" y="4722621"/>
            <a:ext cx="277741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25" y="4722623"/>
            <a:ext cx="3448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683" y="6341258"/>
            <a:ext cx="863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Pour chaque exercice, corrigez la source pour valider le test associé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200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</a:t>
            </a:r>
            <a:r>
              <a:rPr lang="fr-FR" sz="2000" b="1" dirty="0" smtClean="0"/>
              <a:t>méthode</a:t>
            </a:r>
            <a:r>
              <a:rPr lang="fr-FR" sz="2000" dirty="0" smtClean="0"/>
              <a:t>) d’un objet, cet objet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conversions implicites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 ici: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23043" y="522920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93" y="5661248"/>
            <a:ext cx="6084092" cy="10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7</a:t>
            </a:r>
            <a:r>
              <a:rPr lang="fr-FR" dirty="0" smtClean="0"/>
              <a:t> à 11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</a:t>
            </a:r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0150"/>
            <a:ext cx="7621587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fr-FR" sz="2000" dirty="0" smtClean="0">
                <a:cs typeface="Consolas" panose="020B0609020204030204" pitchFamily="49" charset="0"/>
              </a:rPr>
              <a:t>ou avoir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type: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"module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} </a:t>
            </a:r>
            <a:r>
              <a:rPr lang="fr-FR" sz="2000" dirty="0" smtClean="0">
                <a:cs typeface="Consolas" panose="020B0609020204030204" pitchFamily="49" charset="0"/>
              </a:rPr>
              <a:t>dans </a:t>
            </a:r>
            <a:r>
              <a:rPr lang="fr-FR" sz="2000" dirty="0" err="1" smtClean="0">
                <a:cs typeface="Consolas" panose="020B0609020204030204" pitchFamily="49" charset="0"/>
              </a:rPr>
              <a:t>package.json</a:t>
            </a:r>
            <a:endParaRPr lang="fr-FR" sz="2000" dirty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moyen (~85%) fin 2019: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 à partir d’un ensemble de modules </a:t>
            </a:r>
            <a:r>
              <a:rPr lang="fr-FR" sz="2000" dirty="0" err="1" smtClean="0"/>
              <a:t>interreliés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12 à 14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br>
              <a:rPr lang="fr-FR" sz="2000" dirty="0" smtClean="0"/>
            </a:br>
            <a:r>
              <a:rPr lang="fr-FR" sz="2000" dirty="0" smtClean="0"/>
              <a:t>Le délai n’est pas forcément prédictible, cette valeur peut être disponible presque immédiatement ou ne jamais arriver.</a:t>
            </a:r>
          </a:p>
          <a:p>
            <a:endParaRPr lang="fr-FR" sz="2000" dirty="0" smtClean="0"/>
          </a:p>
          <a:p>
            <a:r>
              <a:rPr lang="fr-FR" sz="2000" dirty="0" smtClean="0"/>
              <a:t>Une Promise est toujours dans un de ces 3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6849100" cy="28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1150"/>
            <a:ext cx="70866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67544" y="4509120"/>
            <a:ext cx="8352928" cy="216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 smtClean="0">
                <a:cs typeface="Consolas" panose="020B0609020204030204" pitchFamily="49" charset="0"/>
              </a:rPr>
              <a:t>5 – 2 – 1 – 4 – 3 </a:t>
            </a:r>
            <a:endParaRPr lang="fr-FR" sz="3600" b="1" dirty="0">
              <a:cs typeface="Consolas" panose="020B0609020204030204" pitchFamily="49" charset="0"/>
            </a:endParaRPr>
          </a:p>
        </p:txBody>
      </p:sp>
      <p:sp>
        <p:nvSpPr>
          <p:cNvPr id="9" name="Accolade fermante 8"/>
          <p:cNvSpPr/>
          <p:nvPr/>
        </p:nvSpPr>
        <p:spPr>
          <a:xfrm rot="5400000">
            <a:off x="5189356" y="4386642"/>
            <a:ext cx="360040" cy="176419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693276" y="5582898"/>
            <a:ext cx="3916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cs typeface="Consolas" panose="020B0609020204030204" pitchFamily="49" charset="0"/>
              </a:rPr>
              <a:t>variable selon l’activité CPU,</a:t>
            </a:r>
          </a:p>
          <a:p>
            <a:r>
              <a:rPr lang="fr-FR" dirty="0" smtClean="0">
                <a:cs typeface="Consolas" panose="020B0609020204030204" pitchFamily="49" charset="0"/>
              </a:rPr>
              <a:t>mais ceci est l’ordre le plus probable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5748" y="4029345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cs typeface="Consolas" panose="020B0609020204030204" pitchFamily="49" charset="0"/>
              </a:rPr>
              <a:t>Dans quel ordre s’affichent les logs </a:t>
            </a:r>
            <a:r>
              <a:rPr lang="fr-FR" sz="2000" dirty="0" smtClean="0">
                <a:cs typeface="Consolas" panose="020B0609020204030204" pitchFamily="49" charset="0"/>
              </a:rPr>
              <a:t>?</a:t>
            </a:r>
            <a:endParaRPr lang="fr-FR" sz="20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5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animBg="1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C’est un des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15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à des concepts matériels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r>
              <a:rPr lang="fr-FR" dirty="0" smtClean="0"/>
              <a:t>Tout objet a une propriété interne privée appelée </a:t>
            </a:r>
            <a:r>
              <a:rPr lang="fr-FR" b="1" dirty="0" smtClean="0"/>
              <a:t>prototype</a:t>
            </a:r>
          </a:p>
          <a:p>
            <a:r>
              <a:rPr lang="fr-FR" dirty="0"/>
              <a:t>N’importe quel objet peut être le prototype d’un ou plusieurs autres </a:t>
            </a:r>
            <a:r>
              <a:rPr lang="fr-FR" dirty="0" smtClean="0"/>
              <a:t>objets</a:t>
            </a:r>
          </a:p>
          <a:p>
            <a:endParaRPr lang="fr-FR" dirty="0"/>
          </a:p>
          <a:p>
            <a:r>
              <a:rPr lang="fr-FR" dirty="0" smtClean="0"/>
              <a:t>On peut récupérer le prototype d’un objet via: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Ou réassigner dynamiquement le prototype via: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0" y="5013176"/>
            <a:ext cx="5076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71800" y="5949280"/>
            <a:ext cx="612068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La réassignation de prototype est rarement </a:t>
            </a:r>
            <a:r>
              <a:rPr lang="fr-FR" dirty="0" smtClean="0"/>
              <a:t>utilisée et difficile à optimiser par </a:t>
            </a:r>
            <a:r>
              <a:rPr lang="fr-FR" dirty="0"/>
              <a:t>les moteurs </a:t>
            </a:r>
            <a:r>
              <a:rPr lang="fr-FR" dirty="0" smtClean="0"/>
              <a:t>JavaScript classiques.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683067" cy="38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« Prototype »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En industrie, un prototype est un </a:t>
            </a:r>
            <a:r>
              <a:rPr lang="fr-FR" b="1" dirty="0" smtClean="0"/>
              <a:t>objet physique réel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sur lequel seront basés des objets produits en série.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Sur la même analogie, une classe s’apparenterait plutôt à un </a:t>
            </a:r>
            <a:r>
              <a:rPr lang="fr-FR" b="1" dirty="0" smtClean="0"/>
              <a:t>plan</a:t>
            </a:r>
            <a:r>
              <a:rPr lang="fr-FR" dirty="0" smtClean="0"/>
              <a:t> </a:t>
            </a:r>
            <a:r>
              <a:rPr lang="fr-FR" b="1" dirty="0" smtClean="0"/>
              <a:t>ou schéma à respecter</a:t>
            </a:r>
            <a:r>
              <a:rPr lang="fr-FR" dirty="0" smtClean="0"/>
              <a:t>, de nature plus abstraite et qui ne peut pas se manipuler comme un objet.</a:t>
            </a:r>
          </a:p>
          <a:p>
            <a:endParaRPr lang="fr-FR" dirty="0"/>
          </a:p>
          <a:p>
            <a:r>
              <a:rPr lang="fr-FR" dirty="0" smtClean="0"/>
              <a:t>Un prototype est pris pour exemple pour créer les objets produits, tandis qu’un objet produit peut être pris comme exemple pour l’implémentation d’une classe.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Le choix de ce terme sert à illustrer ces différences.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52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aux abus de langage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997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/>
              <a:t>c</a:t>
            </a:r>
            <a:r>
              <a:rPr lang="fr-FR" sz="3200" b="1" dirty="0" smtClean="0"/>
              <a:t>lasses ≠ prototypes</a:t>
            </a:r>
          </a:p>
          <a:p>
            <a:pPr marL="0" indent="0">
              <a:buNone/>
            </a:pPr>
            <a:r>
              <a:rPr lang="fr-FR" sz="2000" dirty="0" smtClean="0"/>
              <a:t>Il n’y a pas de classes en JavaScript, mais le mot est utilisé par abus de langage pour désigner un prototype et un constructeur associé. </a:t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i="1" dirty="0" smtClean="0"/>
              <a:t>Contrairement aux classes, il n’y a pas de différence de nature entre un prototype et un objet. Un prototype peut donc être manipulé comme tout objet: assigné par référence, passé en paramètre, exporté comme module...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65" y="3888432"/>
            <a:ext cx="5677255" cy="285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, la propriété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elle est recherchée dans le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puis dans le </a:t>
            </a:r>
            <a:r>
              <a:rPr lang="fr-FR" dirty="0">
                <a:solidFill>
                  <a:srgbClr val="002060"/>
                </a:solidFill>
              </a:rPr>
              <a:t>prototype </a:t>
            </a:r>
            <a:r>
              <a:rPr lang="fr-FR" dirty="0"/>
              <a:t>du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/>
              <a:t>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héritage ≠ délégation</a:t>
            </a:r>
            <a:r>
              <a:rPr lang="fr-FR" b="1" dirty="0"/>
              <a:t/>
            </a:r>
            <a:br>
              <a:rPr lang="fr-FR" b="1" dirty="0"/>
            </a:br>
            <a:r>
              <a:rPr lang="fr-FR" sz="1800" b="1" dirty="0"/>
              <a:t> 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1800" dirty="0" smtClean="0"/>
              <a:t>Un objet n’hérite pas des propriétés de son prototype, mais il les lui </a:t>
            </a:r>
            <a:r>
              <a:rPr lang="fr-FR" sz="1800" b="1" dirty="0" smtClean="0"/>
              <a:t>délègue</a:t>
            </a:r>
            <a:r>
              <a:rPr lang="fr-FR" sz="1800" dirty="0" smtClean="0"/>
              <a:t>: ce ne sont pas ses propriétés propres</a:t>
            </a: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1800" dirty="0" smtClean="0"/>
              <a:t>Dans </a:t>
            </a:r>
            <a:r>
              <a:rPr lang="fr-FR" sz="1800" dirty="0"/>
              <a:t>le cadre de la POO avec prototypes, déléguer peut signifier :</a:t>
            </a:r>
          </a:p>
          <a:p>
            <a:r>
              <a:rPr lang="fr-FR" sz="1800" dirty="0" smtClean="0"/>
              <a:t>récupérer des </a:t>
            </a:r>
            <a:r>
              <a:rPr lang="fr-FR" sz="1800" dirty="0"/>
              <a:t>valeurs par défaut</a:t>
            </a:r>
          </a:p>
          <a:p>
            <a:r>
              <a:rPr lang="fr-FR" sz="1800" dirty="0" smtClean="0"/>
              <a:t>obtenir une </a:t>
            </a:r>
            <a:r>
              <a:rPr lang="fr-FR" sz="1800" dirty="0"/>
              <a:t>implémentation générique d’une méthode</a:t>
            </a:r>
          </a:p>
          <a:p>
            <a:r>
              <a:rPr lang="fr-FR" sz="1800" dirty="0" smtClean="0"/>
              <a:t>implémenter </a:t>
            </a:r>
            <a:r>
              <a:rPr lang="fr-FR" sz="1800" dirty="0"/>
              <a:t>des comportements de base 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9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140968"/>
            <a:ext cx="6147395" cy="178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Interface, surcharge, instance…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b="1" dirty="0" smtClean="0"/>
          </a:p>
          <a:p>
            <a:pPr marL="0" indent="0">
              <a:buNone/>
            </a:pPr>
            <a:r>
              <a:rPr lang="fr-FR" sz="1800" dirty="0" smtClean="0"/>
              <a:t>Beaucoup </a:t>
            </a:r>
            <a:r>
              <a:rPr lang="fr-FR" sz="1800" dirty="0"/>
              <a:t>d’éléments du vocabulaire </a:t>
            </a:r>
            <a:r>
              <a:rPr lang="fr-FR" sz="1800" dirty="0" smtClean="0"/>
              <a:t>classique sont à revoir:</a:t>
            </a:r>
            <a:endParaRPr lang="fr-FR" sz="1800" dirty="0"/>
          </a:p>
          <a:p>
            <a:pPr marL="0" indent="0" algn="ctr">
              <a:buNone/>
            </a:pPr>
            <a:endParaRPr lang="fr-FR" sz="1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800" dirty="0" smtClean="0"/>
              <a:t>Le </a:t>
            </a:r>
            <a:r>
              <a:rPr lang="fr-FR" sz="1800" dirty="0"/>
              <a:t>prototype n’est ni une </a:t>
            </a:r>
            <a:r>
              <a:rPr lang="fr-FR" sz="1800" i="1" dirty="0"/>
              <a:t>interface</a:t>
            </a:r>
            <a:r>
              <a:rPr lang="fr-FR" sz="1800" dirty="0"/>
              <a:t> ni un </a:t>
            </a:r>
            <a:r>
              <a:rPr lang="fr-FR" sz="1800" i="1" dirty="0"/>
              <a:t>contrat</a:t>
            </a:r>
            <a:r>
              <a:rPr lang="fr-FR" sz="1800" dirty="0"/>
              <a:t> à remplir pour l’objet, mais une base d’API sur laquelle se reposer</a:t>
            </a:r>
            <a:r>
              <a:rPr lang="fr-FR" sz="1800" dirty="0" smtClean="0"/>
              <a:t>.</a:t>
            </a:r>
          </a:p>
          <a:p>
            <a:r>
              <a:rPr lang="fr-FR" sz="1800" dirty="0" smtClean="0"/>
              <a:t>On ne </a:t>
            </a:r>
            <a:r>
              <a:rPr lang="fr-FR" sz="1800" i="1" dirty="0" smtClean="0"/>
              <a:t>surcharge</a:t>
            </a:r>
            <a:r>
              <a:rPr lang="fr-FR" sz="1800" dirty="0" smtClean="0"/>
              <a:t> pas des propriétés, mais on délègue celles qui manquent</a:t>
            </a:r>
          </a:p>
          <a:p>
            <a:r>
              <a:rPr lang="fr-FR" sz="1800" dirty="0" smtClean="0"/>
              <a:t>Le mot « </a:t>
            </a:r>
            <a:r>
              <a:rPr lang="fr-FR" sz="1800" i="1" dirty="0" smtClean="0"/>
              <a:t>instance</a:t>
            </a:r>
            <a:r>
              <a:rPr lang="fr-FR" sz="1800" dirty="0" smtClean="0"/>
              <a:t> » est un anglicisme signifiant « exemple » pour parler d’un exemplaire d’une classe. Avec les prototypes, les rôles sont inversés puisque c’est le prototype qui joue davantage le rôle d’exemple.</a:t>
            </a: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755576" y="5430174"/>
            <a:ext cx="7704856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Malgré </a:t>
            </a:r>
            <a:r>
              <a:rPr lang="fr-FR" sz="1800" i="1" dirty="0"/>
              <a:t>ces écarts de définition, ce vocabulaire est </a:t>
            </a:r>
            <a:r>
              <a:rPr lang="fr-FR" sz="1800" i="1" dirty="0" smtClean="0"/>
              <a:t>encore souvent utilisé (y compris </a:t>
            </a:r>
            <a:r>
              <a:rPr lang="fr-FR" sz="1800" i="1" dirty="0"/>
              <a:t>au sein même du </a:t>
            </a:r>
            <a:r>
              <a:rPr lang="fr-FR" sz="1800" i="1" dirty="0" smtClean="0"/>
              <a:t>langage) afin de rester </a:t>
            </a:r>
            <a:r>
              <a:rPr lang="fr-FR" sz="1800" i="1" dirty="0"/>
              <a:t>familier </a:t>
            </a:r>
            <a:r>
              <a:rPr lang="fr-FR" sz="1800" i="1" dirty="0" smtClean="0"/>
              <a:t>pour les </a:t>
            </a:r>
            <a:r>
              <a:rPr lang="fr-FR" sz="1800" i="1" dirty="0"/>
              <a:t>habitués de </a:t>
            </a:r>
            <a:r>
              <a:rPr lang="fr-FR" sz="1800" i="1" dirty="0" smtClean="0"/>
              <a:t>Java et de la POO par classes.</a:t>
            </a:r>
            <a:br>
              <a:rPr lang="fr-FR" sz="1800" i="1" dirty="0" smtClean="0"/>
            </a:br>
            <a:r>
              <a:rPr lang="fr-FR" sz="1800" i="1" dirty="0" smtClean="0"/>
              <a:t>C’est la même aberration historique qui a donné le nom « Java</a:t>
            </a:r>
            <a:r>
              <a:rPr lang="fr-FR" sz="1800" b="1" i="1" dirty="0" smtClean="0"/>
              <a:t> »</a:t>
            </a:r>
            <a:r>
              <a:rPr lang="fr-FR" sz="1800" i="1" dirty="0" smtClean="0"/>
              <a:t>Script.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8732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opérateur new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En JavaScript, une fonction* peut être invoquée </a:t>
            </a:r>
            <a:r>
              <a:rPr lang="fr-FR" sz="2000" i="1" dirty="0" smtClean="0"/>
              <a:t>en tant que constructeur </a:t>
            </a:r>
            <a:r>
              <a:rPr lang="fr-FR" sz="2000" dirty="0" smtClean="0"/>
              <a:t>avec l’opérateur </a:t>
            </a:r>
            <a:r>
              <a:rPr lang="fr-FR" sz="20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/>
              <a:t>:</a:t>
            </a:r>
            <a:endParaRPr lang="fr-FR" sz="2000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831789" y="5266074"/>
            <a:ext cx="698477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</a:t>
            </a:r>
            <a:r>
              <a:rPr lang="fr-FR" i="1" dirty="0" smtClean="0">
                <a:cs typeface="Consolas" panose="020B0609020204030204" pitchFamily="49" charset="0"/>
              </a:rPr>
              <a:t>les fonctions ayant vocation à être invoquées comme constructeurs ont un nom commençant </a:t>
            </a:r>
            <a:r>
              <a:rPr lang="fr-FR" i="1" dirty="0">
                <a:cs typeface="Consolas" panose="020B0609020204030204" pitchFamily="49" charset="0"/>
              </a:rPr>
              <a:t>par une </a:t>
            </a:r>
            <a:r>
              <a:rPr lang="fr-FR" b="1" i="1" dirty="0" smtClean="0">
                <a:cs typeface="Consolas" panose="020B0609020204030204" pitchFamily="49" charset="0"/>
              </a:rPr>
              <a:t>M</a:t>
            </a:r>
            <a:r>
              <a:rPr lang="fr-FR" i="1" dirty="0" smtClean="0">
                <a:cs typeface="Consolas" panose="020B0609020204030204" pitchFamily="49" charset="0"/>
              </a:rPr>
              <a:t>ajuscule.</a:t>
            </a:r>
            <a:endParaRPr lang="fr-FR" i="1" dirty="0">
              <a:cs typeface="Consolas" panose="020B0609020204030204" pitchFamily="49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566988"/>
            <a:ext cx="27336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395536" y="6381328"/>
            <a:ext cx="84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*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ne peuvent pas être invoquées comme constructeurs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>A l’invocation de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>
                <a:cs typeface="Consolas" panose="020B0609020204030204" pitchFamily="49" charset="0"/>
              </a:rPr>
              <a:t>, </a:t>
            </a:r>
            <a:r>
              <a:rPr lang="fr-FR" sz="2000" dirty="0" smtClean="0">
                <a:cs typeface="Consolas" panose="020B0609020204030204" pitchFamily="49" charset="0"/>
              </a:rPr>
              <a:t>un nouvel </a:t>
            </a:r>
            <a:r>
              <a:rPr lang="fr-FR" sz="2000" dirty="0">
                <a:cs typeface="Consolas" panose="020B0609020204030204" pitchFamily="49" charset="0"/>
              </a:rPr>
              <a:t>objet est créé </a:t>
            </a:r>
            <a:r>
              <a:rPr lang="fr-FR" sz="2000" dirty="0" smtClean="0">
                <a:cs typeface="Consolas" panose="020B0609020204030204" pitchFamily="49" charset="0"/>
              </a:rPr>
              <a:t>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>
                <a:cs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03548" y="2308230"/>
            <a:ext cx="7776864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équivalent à 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58" name="ZoneTexte 2057"/>
          <p:cNvSpPr txBox="1"/>
          <p:nvPr/>
        </p:nvSpPr>
        <p:spPr>
          <a:xfrm>
            <a:off x="467544" y="292494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même principe s’applique pour tous les constructeurs natifs du langage:</a:t>
            </a:r>
          </a:p>
        </p:txBody>
      </p:sp>
      <p:sp>
        <p:nvSpPr>
          <p:cNvPr id="47" name="Espace réservé du contenu 2"/>
          <p:cNvSpPr txBox="1">
            <a:spLocks/>
          </p:cNvSpPr>
          <p:nvPr/>
        </p:nvSpPr>
        <p:spPr>
          <a:xfrm>
            <a:off x="392075" y="5400600"/>
            <a:ext cx="8500405" cy="1196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cs typeface="Consolas" panose="020B0609020204030204" pitchFamily="49" charset="0"/>
              </a:rPr>
              <a:t>L’opérateur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fr-FR" sz="1600" dirty="0" smtClean="0">
                <a:cs typeface="Consolas" panose="020B0609020204030204" pitchFamily="49" charset="0"/>
              </a:rPr>
              <a:t>détermine si une instance a été créée par un certain constructeur: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</a:b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[]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instanceof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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([]) ===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Array.prototype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89" y="3429000"/>
            <a:ext cx="4323383" cy="172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2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51520" y="4365104"/>
            <a:ext cx="3312368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51520" y="3429000"/>
            <a:ext cx="3312368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7" y="2564904"/>
            <a:ext cx="3739859" cy="268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>
                <a:cs typeface="Consolas" panose="020B0609020204030204" pitchFamily="49" charset="0"/>
              </a:rPr>
              <a:t>change sur plusieurs points la manière dont une fonction est invoquée: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37477" y="3140968"/>
            <a:ext cx="4320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L’objet créé </a:t>
            </a:r>
            <a:r>
              <a:rPr lang="fr-FR" dirty="0">
                <a:cs typeface="Consolas" panose="020B0609020204030204" pitchFamily="49" charset="0"/>
              </a:rPr>
              <a:t>est </a:t>
            </a:r>
            <a:r>
              <a:rPr lang="fr-FR" dirty="0" smtClean="0">
                <a:cs typeface="Consolas" panose="020B0609020204030204" pitchFamily="49" charset="0"/>
              </a:rPr>
              <a:t>utilisé comme </a:t>
            </a:r>
            <a:r>
              <a:rPr lang="fr-FR" dirty="0">
                <a:cs typeface="Consolas" panose="020B0609020204030204" pitchFamily="49" charset="0"/>
              </a:rPr>
              <a:t>contexte </a:t>
            </a:r>
            <a:r>
              <a:rPr lang="fr-FR" dirty="0" smtClean="0">
                <a:cs typeface="Consolas" panose="020B0609020204030204" pitchFamily="49" charset="0"/>
              </a:rPr>
              <a:t>d’exécution de la</a:t>
            </a:r>
            <a:r>
              <a:rPr lang="fr-FR" dirty="0" smtClean="0"/>
              <a:t> fonction constructeur, </a:t>
            </a:r>
            <a:r>
              <a:rPr lang="fr-FR" dirty="0"/>
              <a:t>c’est-à-dire la valeur du mot-clé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1800"/>
              </a:spcBef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Ce même objet est retourné par défaut en l’absence d’instruction </a:t>
            </a:r>
            <a:r>
              <a:rPr lang="fr-FR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240777" y="3544314"/>
            <a:ext cx="1196699" cy="263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240777" y="3544314"/>
            <a:ext cx="1196700" cy="1180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763688" y="5157192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552" y="5733256"/>
            <a:ext cx="81369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≈</a:t>
            </a:r>
            <a:br>
              <a:rPr lang="fr-FR" dirty="0" smtClean="0"/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Constructeur.call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364" y="1484784"/>
            <a:ext cx="8363272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Toute fonction constructeur a une propriété </a:t>
            </a:r>
            <a:r>
              <a:rPr lang="fr-FR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smtClean="0"/>
              <a:t>qui est un objet ayant lui-même une propriété </a:t>
            </a:r>
            <a:r>
              <a:rPr lang="fr-FR" sz="16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sz="1600" dirty="0" smtClean="0"/>
              <a:t>, qui est une référence à cette fonction constructeur.</a:t>
            </a:r>
            <a:br>
              <a:rPr lang="fr-FR" sz="1600" dirty="0" smtClean="0"/>
            </a:br>
            <a:r>
              <a:rPr lang="fr-FR" sz="1600" dirty="0" smtClean="0"/>
              <a:t>C’est ce qui permet de retrouver la fonction constructeur à partir d’un objet construit.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93" y="2569071"/>
            <a:ext cx="49149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1520" y="465313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peut stocker dans la propriété </a:t>
            </a:r>
            <a:r>
              <a:rPr lang="fr-FR" dirty="0" smtClean="0">
                <a:solidFill>
                  <a:srgbClr val="00B050"/>
                </a:solidFill>
              </a:rPr>
              <a:t>prototype </a:t>
            </a:r>
            <a:r>
              <a:rPr lang="fr-FR" dirty="0" smtClean="0"/>
              <a:t>les propriétés que l’on souhaite </a:t>
            </a:r>
            <a:r>
              <a:rPr lang="fr-FR" i="1" dirty="0" smtClean="0"/>
              <a:t>déléguer</a:t>
            </a:r>
            <a:r>
              <a:rPr lang="fr-FR" dirty="0" smtClean="0"/>
              <a:t> pour les objets qui seront créés via ce constructeur :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43" y="5517231"/>
            <a:ext cx="3686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038016" y="2579503"/>
            <a:ext cx="1728192" cy="864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err="1" smtClean="0"/>
              <a:t>Constructor</a:t>
            </a:r>
            <a:endParaRPr lang="fr-FR" b="1" i="1" dirty="0" smtClean="0"/>
          </a:p>
          <a:p>
            <a:pPr algn="ctr"/>
            <a:endParaRPr lang="fr-FR" dirty="0"/>
          </a:p>
          <a:p>
            <a:pPr algn="ctr"/>
            <a:r>
              <a:rPr lang="fr-FR" sz="1600" dirty="0" smtClean="0"/>
              <a:t>└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5187" y="3645024"/>
            <a:ext cx="1728192" cy="862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Prototype</a:t>
            </a:r>
          </a:p>
          <a:p>
            <a:endParaRPr lang="fr-FR" dirty="0"/>
          </a:p>
          <a:p>
            <a:r>
              <a:rPr lang="fr-FR" sz="1600" dirty="0" smtClean="0"/>
              <a:t>└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Demi-tour 18"/>
          <p:cNvSpPr/>
          <p:nvPr/>
        </p:nvSpPr>
        <p:spPr>
          <a:xfrm rot="5400000">
            <a:off x="2626741" y="3214018"/>
            <a:ext cx="720082" cy="862013"/>
          </a:xfrm>
          <a:prstGeom prst="uturnArrow">
            <a:avLst>
              <a:gd name="adj1" fmla="val 0"/>
              <a:gd name="adj2" fmla="val 24052"/>
              <a:gd name="adj3" fmla="val 38267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Demi-tour 21"/>
          <p:cNvSpPr/>
          <p:nvPr/>
        </p:nvSpPr>
        <p:spPr>
          <a:xfrm rot="16200000">
            <a:off x="-163929" y="3013550"/>
            <a:ext cx="1857610" cy="989514"/>
          </a:xfrm>
          <a:prstGeom prst="uturnArrow">
            <a:avLst>
              <a:gd name="adj1" fmla="val 0"/>
              <a:gd name="adj2" fmla="val 15777"/>
              <a:gd name="adj3" fmla="val 23096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55576" y="2564904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Constructor.prototype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6015" y="3458617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Voiture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(){}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Voiture = new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614549" y="1700808"/>
            <a:ext cx="7550441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/>
              <a:t>Attention à ne pas confondre le prototype de la fonction constructeur avec le prototype des objets construits: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9612" y="429309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(Voiture) ===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</a:t>
            </a:r>
            <a:r>
              <a:rPr lang="fr-FR" dirty="0" smtClean="0">
                <a:cs typeface="Consolas" panose="020B0609020204030204" pitchFamily="49" charset="0"/>
              </a:rPr>
              <a:t>JS</a:t>
            </a:r>
            <a:r>
              <a:rPr lang="fr-FR" dirty="0">
                <a:cs typeface="Consolas" panose="020B0609020204030204" pitchFamily="49" charset="0"/>
              </a:rPr>
              <a:t>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ne </a:t>
            </a:r>
            <a:r>
              <a:rPr lang="fr-FR" dirty="0"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cs typeface="Consolas" panose="020B0609020204030204" pitchFamily="49" charset="0"/>
              </a:rPr>
              <a:t>peuvent ne pas avoir la même signature,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prêtent à confusion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26/02/2020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5148064" y="3356991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120680" cy="7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97072"/>
            <a:ext cx="4305403" cy="350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56991"/>
            <a:ext cx="3407842" cy="149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5733</Words>
  <Application>Microsoft Office PowerPoint</Application>
  <PresentationFormat>Affichage à l'écran (4:3)</PresentationFormat>
  <Paragraphs>1626</Paragraphs>
  <Slides>157</Slides>
  <Notes>23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157</vt:i4>
      </vt:variant>
    </vt:vector>
  </HeadingPairs>
  <TitlesOfParts>
    <vt:vector size="158" baseType="lpstr">
      <vt:lpstr>Clarté</vt:lpstr>
      <vt:lpstr>Javascript Avancé</vt:lpstr>
      <vt:lpstr>Agenda</vt:lpstr>
      <vt:lpstr>Exercices durant la formation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Présentation PowerPoint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Pourquoi « Prototype » ?</vt:lpstr>
      <vt:lpstr>Attention aux abus de langage !</vt:lpstr>
      <vt:lpstr>Délégation au prototype</vt:lpstr>
      <vt:lpstr>Attention aux abus de langage !</vt:lpstr>
      <vt:lpstr>Attention aux abus de langage !</vt:lpstr>
      <vt:lpstr>Méthodes liées aux prototypes</vt:lpstr>
      <vt:lpstr>Constructeurs et opérateur new</vt:lpstr>
      <vt:lpstr>Prototypes et constructeurs</vt:lpstr>
      <vt:lpstr>Constructeurs et contexte</vt:lpstr>
      <vt:lpstr>Constructor.prototype</vt:lpstr>
      <vt:lpstr>Constructor.prototype</vt:lpstr>
      <vt:lpstr>Défauts des constructeurs</vt:lpstr>
      <vt:lpstr>L’opérateur class (ES6)</vt:lpstr>
      <vt:lpstr>super</vt:lpstr>
      <vt:lpstr>static</vt:lpstr>
      <vt:lpstr>Défauts des constructeurs, avec class</vt:lpstr>
      <vt:lpstr>Alternatives aux constructeurs</vt:lpstr>
      <vt:lpstr>class vs Object.create: exemple</vt:lpstr>
      <vt:lpstr>Présentation PowerPoint</vt:lpstr>
      <vt:lpstr>Avec class:</vt:lpstr>
      <vt:lpstr>Pattern délégation, en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Patterns d’arguments</vt:lpstr>
      <vt:lpstr>Patterns d’arguments</vt:lpstr>
      <vt:lpstr>Patterns d’arguments</vt:lpstr>
      <vt:lpstr>Récursion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Pollet-Villard Sylvain</cp:lastModifiedBy>
  <cp:revision>727</cp:revision>
  <cp:lastPrinted>2018-09-27T09:24:57Z</cp:lastPrinted>
  <dcterms:created xsi:type="dcterms:W3CDTF">2017-12-12T17:01:35Z</dcterms:created>
  <dcterms:modified xsi:type="dcterms:W3CDTF">2020-02-26T17:29:51Z</dcterms:modified>
</cp:coreProperties>
</file>